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4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9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4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45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0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2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6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8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1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1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8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7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5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8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5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a55349d407580db912a5c1/horizontal-infographic-review-bela-griva" TargetMode="External"/><Relationship Id="rId2" Type="http://schemas.openxmlformats.org/officeDocument/2006/relationships/hyperlink" Target="https://view.genial.ly/5ea55349d407580db912a5c1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449" y="3276600"/>
            <a:ext cx="8689976" cy="1371599"/>
          </a:xfrm>
        </p:spPr>
        <p:txBody>
          <a:bodyPr/>
          <a:lstStyle/>
          <a:p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sr-Cyrl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</a:t>
            </a:r>
            <a:r>
              <a:rPr lang="sr-Cyrl-R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етврти разред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8704" y="1955953"/>
            <a:ext cx="74671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i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Бела  Грива</a:t>
            </a:r>
            <a:endParaRPr lang="en-US" sz="9600" b="1" i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970212" y="5237016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sr-Cyrl-R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УЧИТељица: Добрила Ћоровић</a:t>
            </a:r>
          </a:p>
          <a:p>
            <a:r>
              <a:rPr lang="sr-Cyrl-R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Основна школа „десанка максимовић“ , футог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98763"/>
            <a:ext cx="6442990" cy="568036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u="sng" dirty="0">
                <a:latin typeface="Century Gothic" panose="020B0502020202020204" pitchFamily="34" charset="0"/>
              </a:rPr>
              <a:t>Предме</a:t>
            </a:r>
            <a:r>
              <a:rPr lang="ru-RU" sz="2000" dirty="0">
                <a:latin typeface="Century Gothic" panose="020B0502020202020204" pitchFamily="34" charset="0"/>
              </a:rPr>
              <a:t>т: </a:t>
            </a:r>
            <a:r>
              <a:rPr lang="ru-RU" sz="2000" dirty="0" err="1">
                <a:latin typeface="Century Gothic" panose="020B0502020202020204" pitchFamily="34" charset="0"/>
              </a:rPr>
              <a:t>српски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језик</a:t>
            </a:r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ru-RU" sz="2000" u="sng" dirty="0" err="1">
                <a:latin typeface="Century Gothic" panose="020B0502020202020204" pitchFamily="34" charset="0"/>
              </a:rPr>
              <a:t>Разред</a:t>
            </a:r>
            <a:r>
              <a:rPr lang="ru-RU" sz="2000" dirty="0">
                <a:latin typeface="Century Gothic" panose="020B0502020202020204" pitchFamily="34" charset="0"/>
              </a:rPr>
              <a:t>: </a:t>
            </a:r>
            <a:r>
              <a:rPr lang="ru-RU" sz="2000" dirty="0" err="1">
                <a:latin typeface="Century Gothic" panose="020B0502020202020204" pitchFamily="34" charset="0"/>
              </a:rPr>
              <a:t>четврти</a:t>
            </a:r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ru-RU" sz="2000" u="sng" dirty="0" err="1">
                <a:latin typeface="Century Gothic" panose="020B0502020202020204" pitchFamily="34" charset="0"/>
              </a:rPr>
              <a:t>Наставна</a:t>
            </a:r>
            <a:r>
              <a:rPr lang="ru-RU" sz="2000" u="sng" dirty="0">
                <a:latin typeface="Century Gothic" panose="020B0502020202020204" pitchFamily="34" charset="0"/>
              </a:rPr>
              <a:t> </a:t>
            </a:r>
            <a:r>
              <a:rPr lang="ru-RU" sz="2000" u="sng" dirty="0" err="1" smtClean="0">
                <a:latin typeface="Century Gothic" panose="020B0502020202020204" pitchFamily="34" charset="0"/>
              </a:rPr>
              <a:t>јединица</a:t>
            </a:r>
            <a:r>
              <a:rPr lang="ru-RU" sz="2000" dirty="0" smtClean="0">
                <a:latin typeface="Century Gothic" panose="020B0502020202020204" pitchFamily="34" charset="0"/>
              </a:rPr>
              <a:t>: </a:t>
            </a:r>
            <a:r>
              <a:rPr lang="sr-Latn-ME" sz="2000" dirty="0" smtClean="0">
                <a:latin typeface="Century Gothic" panose="020B0502020202020204" pitchFamily="34" charset="0"/>
              </a:rPr>
              <a:t>„</a:t>
            </a:r>
            <a:r>
              <a:rPr lang="sr-Cyrl-RS" sz="2000" dirty="0" smtClean="0">
                <a:latin typeface="Century Gothic" panose="020B0502020202020204" pitchFamily="34" charset="0"/>
              </a:rPr>
              <a:t>Кад се снови остваре“ </a:t>
            </a:r>
            <a:r>
              <a:rPr lang="sr-Latn-ME" sz="2000" dirty="0">
                <a:latin typeface="Century Gothic" panose="020B0502020202020204" pitchFamily="34" charset="0"/>
              </a:rPr>
              <a:t/>
            </a:r>
            <a:br>
              <a:rPr lang="sr-Latn-ME" sz="2000" dirty="0">
                <a:latin typeface="Century Gothic" panose="020B0502020202020204" pitchFamily="34" charset="0"/>
              </a:rPr>
            </a:br>
            <a:r>
              <a:rPr lang="sr-Latn-ME" sz="2000" dirty="0" smtClean="0">
                <a:latin typeface="Century Gothic" panose="020B0502020202020204" pitchFamily="34" charset="0"/>
              </a:rPr>
              <a:t>             </a:t>
            </a:r>
            <a:r>
              <a:rPr lang="sr-Cyrl-RS" sz="2000" dirty="0" smtClean="0">
                <a:latin typeface="Century Gothic" panose="020B0502020202020204" pitchFamily="34" charset="0"/>
              </a:rPr>
              <a:t>(одломак из романа “</a:t>
            </a:r>
            <a:r>
              <a:rPr lang="ru-RU" sz="2000" dirty="0" smtClean="0">
                <a:latin typeface="Century Gothic" panose="020B0502020202020204" pitchFamily="34" charset="0"/>
              </a:rPr>
              <a:t>Бела Грива</a:t>
            </a:r>
            <a:r>
              <a:rPr lang="sr-Latn-ME" sz="2000" dirty="0" smtClean="0">
                <a:latin typeface="Century Gothic" panose="020B0502020202020204" pitchFamily="34" charset="0"/>
              </a:rPr>
              <a:t>“</a:t>
            </a:r>
            <a:r>
              <a:rPr lang="sr-Cyrl-RS" sz="2000" dirty="0" smtClean="0">
                <a:latin typeface="Century Gothic" panose="020B0502020202020204" pitchFamily="34" charset="0"/>
              </a:rPr>
              <a:t>)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sr-Cyrl-RS" sz="2000" dirty="0" smtClean="0">
                <a:latin typeface="Century Gothic" panose="020B0502020202020204" pitchFamily="34" charset="0"/>
              </a:rPr>
              <a:t>- Рене Гијо</a:t>
            </a:r>
            <a:r>
              <a:rPr lang="sr-Latn-ME" sz="2000" dirty="0" smtClean="0">
                <a:latin typeface="Century Gothic" panose="020B0502020202020204" pitchFamily="34" charset="0"/>
              </a:rPr>
              <a:t/>
            </a:r>
            <a:br>
              <a:rPr lang="sr-Latn-ME" sz="2000" dirty="0" smtClean="0">
                <a:latin typeface="Century Gothic" panose="020B0502020202020204" pitchFamily="34" charset="0"/>
              </a:rPr>
            </a:br>
            <a:r>
              <a:rPr lang="sr-Latn-ME" sz="2000" u="sng" dirty="0" smtClean="0">
                <a:latin typeface="Century Gothic" panose="020B0502020202020204" pitchFamily="34" charset="0"/>
              </a:rPr>
              <a:t>T</a:t>
            </a:r>
            <a:r>
              <a:rPr lang="sr-Cyrl-RS" sz="2000" u="sng" dirty="0" smtClean="0">
                <a:latin typeface="Century Gothic" panose="020B0502020202020204" pitchFamily="34" charset="0"/>
              </a:rPr>
              <a:t>ип часа</a:t>
            </a:r>
            <a:r>
              <a:rPr lang="sr-Cyrl-RS" sz="2000" dirty="0" smtClean="0">
                <a:latin typeface="Century Gothic" panose="020B0502020202020204" pitchFamily="34" charset="0"/>
              </a:rPr>
              <a:t>: интерпретација (обрада) текста и    </a:t>
            </a:r>
            <a:r>
              <a:rPr lang="sr-Cyrl-RS" sz="2000" dirty="0">
                <a:latin typeface="Century Gothic" panose="020B0502020202020204" pitchFamily="34" charset="0"/>
              </a:rPr>
              <a:t/>
            </a:r>
            <a:br>
              <a:rPr lang="sr-Cyrl-RS" sz="2000" dirty="0">
                <a:latin typeface="Century Gothic" panose="020B0502020202020204" pitchFamily="34" charset="0"/>
              </a:rPr>
            </a:br>
            <a:r>
              <a:rPr lang="sr-Cyrl-RS" sz="2000" dirty="0" smtClean="0">
                <a:latin typeface="Century Gothic" panose="020B0502020202020204" pitchFamily="34" charset="0"/>
              </a:rPr>
              <a:t>                  утврђивање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sr-Cyrl-RS" sz="2000" dirty="0" smtClean="0">
                <a:latin typeface="Century Gothic" panose="020B0502020202020204" pitchFamily="34" charset="0"/>
              </a:rPr>
              <a:t>(два часа)</a:t>
            </a:r>
            <a:br>
              <a:rPr lang="sr-Cyrl-RS" sz="2000" dirty="0" smtClean="0">
                <a:latin typeface="Century Gothic" panose="020B0502020202020204" pitchFamily="34" charset="0"/>
              </a:rPr>
            </a:br>
            <a:r>
              <a:rPr lang="sr-Cyrl-RS" sz="2000" u="sng" dirty="0" smtClean="0">
                <a:latin typeface="Century Gothic" panose="020B0502020202020204" pitchFamily="34" charset="0"/>
              </a:rPr>
              <a:t>Облици рада</a:t>
            </a:r>
            <a:r>
              <a:rPr lang="sr-Cyrl-RS" sz="2000" dirty="0" smtClean="0">
                <a:latin typeface="Century Gothic" panose="020B0502020202020204" pitchFamily="34" charset="0"/>
              </a:rPr>
              <a:t>: фронтални, индивидуални</a:t>
            </a:r>
            <a:br>
              <a:rPr lang="sr-Cyrl-RS" sz="2000" dirty="0" smtClean="0">
                <a:latin typeface="Century Gothic" panose="020B0502020202020204" pitchFamily="34" charset="0"/>
              </a:rPr>
            </a:br>
            <a:r>
              <a:rPr lang="sr-Cyrl-RS" sz="2000" u="sng" dirty="0" smtClean="0">
                <a:latin typeface="Century Gothic" panose="020B0502020202020204" pitchFamily="34" charset="0"/>
              </a:rPr>
              <a:t>Методе рада</a:t>
            </a:r>
            <a:r>
              <a:rPr lang="sr-Cyrl-RS" sz="2000" dirty="0" smtClean="0">
                <a:latin typeface="Century Gothic" panose="020B0502020202020204" pitchFamily="34" charset="0"/>
              </a:rPr>
              <a:t>:  </a:t>
            </a:r>
            <a:r>
              <a:rPr lang="en-US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дијалошка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Cyrl-R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монолошка, </a:t>
            </a:r>
            <a:r>
              <a:rPr lang="en-US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учење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путем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r-Latn-M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sr-Latn-M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Latn-ME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Latn-M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открића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дивергентна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рад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r-Cyrl-R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тексту</a:t>
            </a:r>
            <a:br>
              <a:rPr lang="sr-Cyrl-R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0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Врста наставе</a:t>
            </a:r>
            <a:r>
              <a:rPr lang="sr-Cyrl-R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мултимедијална настава на даљину</a:t>
            </a:r>
            <a:br>
              <a:rPr lang="sr-Cyrl-R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0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Наставна средства</a:t>
            </a:r>
            <a:r>
              <a:rPr lang="sr-Cyrl-R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sr-Latn-M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genial</a:t>
            </a:r>
            <a:r>
              <a:rPr lang="sr-Latn-M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ly</a:t>
            </a:r>
            <a:r>
              <a:rPr lang="sr-Latn-M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M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learningapps, </a:t>
            </a:r>
            <a:br>
              <a:rPr lang="sr-Latn-M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Latn-M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r-Latn-M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jigsawplanet, youtube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БЕЛА ГРИВА – Рене Гијо | Учитељски кутак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9934" y="803564"/>
            <a:ext cx="3694545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5085243" cy="545869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r-Cyrl-RS" sz="2000" u="sng" dirty="0" smtClean="0">
                <a:latin typeface="Century Gothic" panose="020B0502020202020204" pitchFamily="34" charset="0"/>
              </a:rPr>
              <a:t>Циљ часа</a:t>
            </a:r>
            <a:r>
              <a:rPr lang="sr-Cyrl-RS" sz="2000" dirty="0" smtClean="0">
                <a:latin typeface="Century Gothic" panose="020B0502020202020204" pitchFamily="34" charset="0"/>
              </a:rPr>
              <a:t>: мотивисати ученике да прочитају роман „Бела Грива“</a:t>
            </a:r>
            <a:br>
              <a:rPr lang="sr-Cyrl-RS" sz="2000" dirty="0" smtClean="0">
                <a:latin typeface="Century Gothic" panose="020B0502020202020204" pitchFamily="34" charset="0"/>
              </a:rPr>
            </a:br>
            <a:r>
              <a:rPr lang="sr-Cyrl-RS" sz="2000" u="sng" dirty="0" smtClean="0">
                <a:latin typeface="Century Gothic" panose="020B0502020202020204" pitchFamily="34" charset="0"/>
              </a:rPr>
              <a:t>Задаци часа</a:t>
            </a:r>
            <a:r>
              <a:rPr lang="sr-Cyrl-RS" sz="2000" dirty="0" smtClean="0">
                <a:latin typeface="Century Gothic" panose="020B0502020202020204" pitchFamily="34" charset="0"/>
              </a:rPr>
              <a:t>: </a:t>
            </a:r>
            <a:r>
              <a:rPr lang="sr-Cyrl-RS" sz="2000" dirty="0">
                <a:latin typeface="Century Gothic" panose="020B0502020202020204" pitchFamily="34" charset="0"/>
              </a:rPr>
              <a:t>развијање читалачке </a:t>
            </a:r>
            <a:r>
              <a:rPr lang="sr-Cyrl-RS" sz="2000" dirty="0" smtClean="0">
                <a:latin typeface="Century Gothic" panose="020B0502020202020204" pitchFamily="34" charset="0"/>
              </a:rPr>
              <a:t>културе, </a:t>
            </a:r>
            <a:r>
              <a:rPr lang="sr-Cyrl-RS" sz="2000" dirty="0">
                <a:latin typeface="Century Gothic" panose="020B0502020202020204" pitchFamily="34" charset="0"/>
              </a:rPr>
              <a:t>разумевање књижевног </a:t>
            </a:r>
            <a:r>
              <a:rPr lang="sr-Cyrl-RS" sz="2000" dirty="0" smtClean="0">
                <a:latin typeface="Century Gothic" panose="020B0502020202020204" pitchFamily="34" charset="0"/>
              </a:rPr>
              <a:t>текста</a:t>
            </a:r>
            <a:r>
              <a:rPr lang="sr-Cyrl-RS" sz="2000" dirty="0">
                <a:latin typeface="Century Gothic" panose="020B0502020202020204" pitchFamily="34" charset="0"/>
              </a:rPr>
              <a:t>, уочавање особине ликова, схватање поруке текста, </a:t>
            </a:r>
            <a:r>
              <a:rPr lang="sr-Cyrl-RS" sz="2000" dirty="0" smtClean="0">
                <a:latin typeface="Century Gothic" panose="020B0502020202020204" pitchFamily="34" charset="0"/>
              </a:rPr>
              <a:t>развијање јасног и сажетог изражавања, изграђивање сопственог мишљења, развијање способности самосталног учења и креативности,  планирање активности,  изграђивање правилног односа према животињама, неговање емпатије према другима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35" y="1288473"/>
            <a:ext cx="5185384" cy="388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39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20" y="852054"/>
            <a:ext cx="4101570" cy="5084618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Cyrl-RS" sz="2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Cyrl-RS" sz="2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Cyrl-RS" sz="2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Двочас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почиње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одласком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ученика 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 </a:t>
            </a:r>
            <a:r>
              <a:rPr lang="sr-Latn-ME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Google-</a:t>
            </a:r>
            <a:r>
              <a:rPr lang="en-US" sz="2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учионицу</a:t>
            </a: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где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се </a:t>
            </a:r>
            <a:r>
              <a:rPr lang="en-US" sz="2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налази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поставк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задатка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</a:t>
            </a:r>
            <a:r>
              <a:rPr lang="en-US" sz="2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Презентација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на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сајту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2400" dirty="0" smtClean="0">
                <a:latin typeface="Century Gothic" panose="020B0502020202020204" pitchFamily="34" charset="0"/>
                <a:hlinkClick r:id="rId3"/>
              </a:rPr>
              <a:t>view.genial.ly/5ea55349d407580db912a5c1/horizontal-infographic-review-bela-griva</a:t>
            </a:r>
            <a:r>
              <a:rPr lang="sr-Latn-ME" sz="2400" dirty="0" smtClean="0">
                <a:latin typeface="Century Gothic" panose="020B0502020202020204" pitchFamily="34" charset="0"/>
              </a:rPr>
              <a:t/>
            </a:r>
            <a:br>
              <a:rPr lang="sr-Latn-ME" sz="2400" dirty="0" smtClean="0">
                <a:latin typeface="Century Gothic" panose="020B0502020202020204" pitchFamily="34" charset="0"/>
              </a:rPr>
            </a:br>
            <a:r>
              <a:rPr lang="sr-Cyrl-RS" dirty="0">
                <a:solidFill>
                  <a:schemeClr val="tx1"/>
                </a:solidFill>
              </a:rPr>
              <a:t/>
            </a:r>
            <a:br>
              <a:rPr lang="sr-Cyrl-RS" dirty="0">
                <a:solidFill>
                  <a:schemeClr val="tx1"/>
                </a:solidFill>
              </a:rPr>
            </a:br>
            <a:r>
              <a:rPr lang="sr-Cyrl-RS" dirty="0" smtClean="0">
                <a:solidFill>
                  <a:schemeClr val="tx1"/>
                </a:solidFill>
              </a:rPr>
              <a:t>- </a:t>
            </a:r>
            <a:r>
              <a:rPr lang="sr-Cyrl-R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Иако је предложен редослед отварања иконица, ученици могу да раде шта им се прво свиди.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72" y="1163782"/>
            <a:ext cx="6080873" cy="4461163"/>
          </a:xfrm>
        </p:spPr>
      </p:pic>
    </p:spTree>
    <p:extLst>
      <p:ext uri="{BB962C8B-B14F-4D97-AF65-F5344CB8AC3E}">
        <p14:creationId xmlns:p14="http://schemas.microsoft.com/office/powerpoint/2010/main" val="313823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964" y="1205345"/>
            <a:ext cx="3990109" cy="3976253"/>
          </a:xfrm>
        </p:spPr>
        <p:txBody>
          <a:bodyPr>
            <a:normAutofit/>
          </a:bodyPr>
          <a:lstStyle/>
          <a:p>
            <a:pPr algn="l"/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УВОДНИ ДЕО </a:t>
            </a: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ЧАСА</a:t>
            </a:r>
            <a:r>
              <a:rPr lang="sr-Latn-M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Latn-M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Упаривање – </a:t>
            </a:r>
            <a:r>
              <a:rPr lang="sr-Cyrl-RS" sz="2400" dirty="0" smtClean="0">
                <a:latin typeface="Century Gothic" panose="020B0502020202020204" pitchFamily="34" charset="0"/>
              </a:rPr>
              <a:t>Повежи необичне пријатеље- људе и животиње</a:t>
            </a:r>
            <a:br>
              <a:rPr lang="sr-Cyrl-RS" sz="2400" dirty="0" smtClean="0">
                <a:latin typeface="Century Gothic" panose="020B0502020202020204" pitchFamily="34" charset="0"/>
              </a:rPr>
            </a:b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Садржај </a:t>
            </a:r>
            <a:r>
              <a:rPr lang="sr-Cyrl-RS" sz="2400" dirty="0" smtClean="0">
                <a:latin typeface="Century Gothic" panose="020B0502020202020204" pitchFamily="34" charset="0"/>
              </a:rPr>
              <a:t>–  препричан роман „Бела Грива“</a:t>
            </a:r>
            <a:br>
              <a:rPr lang="sr-Cyrl-RS" sz="2400" dirty="0" smtClean="0">
                <a:latin typeface="Century Gothic" panose="020B0502020202020204" pitchFamily="34" charset="0"/>
              </a:rPr>
            </a:b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О писцу </a:t>
            </a:r>
            <a:r>
              <a:rPr lang="sr-Cyrl-RS" sz="2400" dirty="0" smtClean="0">
                <a:latin typeface="Century Gothic" panose="020B0502020202020204" pitchFamily="34" charset="0"/>
              </a:rPr>
              <a:t>- биографија</a:t>
            </a:r>
            <a:br>
              <a:rPr lang="sr-Cyrl-RS" sz="2400" dirty="0" smtClean="0">
                <a:latin typeface="Century Gothic" panose="020B0502020202020204" pitchFamily="34" charset="0"/>
              </a:rPr>
            </a:br>
            <a:r>
              <a:rPr lang="sr-Cyrl-RS" sz="2400" dirty="0" smtClean="0">
                <a:latin typeface="Century Gothic" panose="020B0502020202020204" pitchFamily="34" charset="0"/>
              </a:rPr>
              <a:t/>
            </a:r>
            <a:br>
              <a:rPr lang="sr-Cyrl-RS" sz="2400" dirty="0" smtClean="0">
                <a:latin typeface="Century Gothic" panose="020B0502020202020204" pitchFamily="34" charset="0"/>
              </a:rPr>
            </a:b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734291"/>
            <a:ext cx="6456218" cy="5306291"/>
          </a:xfrm>
        </p:spPr>
      </p:pic>
    </p:spTree>
    <p:extLst>
      <p:ext uri="{BB962C8B-B14F-4D97-AF65-F5344CB8AC3E}">
        <p14:creationId xmlns:p14="http://schemas.microsoft.com/office/powerpoint/2010/main" val="126114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10" y="775855"/>
            <a:ext cx="4419600" cy="5694218"/>
          </a:xfrm>
        </p:spPr>
        <p:txBody>
          <a:bodyPr>
            <a:normAutofit fontScale="90000"/>
          </a:bodyPr>
          <a:lstStyle/>
          <a:p>
            <a:pPr algn="l"/>
            <a: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ГЛАВНИ </a:t>
            </a:r>
            <a: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ДЕО </a:t>
            </a:r>
            <a: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ЧАСА</a:t>
            </a:r>
            <a:r>
              <a:rPr lang="sr-Latn-M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Latn-M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Одломак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sr-Cyrl-RS" dirty="0" smtClean="0">
                <a:latin typeface="Century Gothic" panose="020B0502020202020204" pitchFamily="34" charset="0"/>
              </a:rPr>
              <a:t>аудио снимак “Кад се снови остваре“ </a:t>
            </a:r>
            <a:br>
              <a:rPr lang="sr-Cyrl-RS" dirty="0" smtClean="0">
                <a:latin typeface="Century Gothic" panose="020B0502020202020204" pitchFamily="34" charset="0"/>
              </a:rPr>
            </a:b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Непознате речи </a:t>
            </a:r>
            <a:r>
              <a:rPr lang="sr-Cyrl-RS" dirty="0">
                <a:latin typeface="Century Gothic" panose="020B0502020202020204" pitchFamily="34" charset="0"/>
              </a:rPr>
              <a:t>– 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Анализа </a:t>
            </a:r>
            <a:r>
              <a:rPr lang="sr-Cyrl-RS" dirty="0" smtClean="0">
                <a:latin typeface="Century Gothic" panose="020B0502020202020204" pitchFamily="34" charset="0"/>
              </a:rPr>
              <a:t>– питања везана за одломак</a:t>
            </a:r>
            <a:r>
              <a:rPr lang="sr-Cyrl-RS" dirty="0">
                <a:latin typeface="Century Gothic" panose="020B0502020202020204" pitchFamily="34" charset="0"/>
              </a:rPr>
              <a:t/>
            </a:r>
            <a:br>
              <a:rPr lang="sr-Cyrl-RS" dirty="0">
                <a:latin typeface="Century Gothic" panose="020B0502020202020204" pitchFamily="34" charset="0"/>
              </a:rPr>
            </a:b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Запис </a:t>
            </a:r>
            <a:r>
              <a:rPr lang="sr-Cyrl-RS" dirty="0" smtClean="0">
                <a:latin typeface="Century Gothic" panose="020B0502020202020204" pitchFamily="34" charset="0"/>
              </a:rPr>
              <a:t>– преписати у свеску</a:t>
            </a:r>
            <a:br>
              <a:rPr lang="sr-Cyrl-RS" dirty="0" smtClean="0">
                <a:latin typeface="Century Gothic" panose="020B0502020202020204" pitchFamily="34" charset="0"/>
              </a:rPr>
            </a:b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Милионер </a:t>
            </a:r>
            <a:r>
              <a:rPr lang="sr-Cyrl-RS" dirty="0" smtClean="0">
                <a:latin typeface="Century Gothic" panose="020B0502020202020204" pitchFamily="34" charset="0"/>
              </a:rPr>
              <a:t>– питања везана за одломак</a:t>
            </a:r>
            <a:br>
              <a:rPr lang="sr-Cyrl-RS" dirty="0" smtClean="0">
                <a:latin typeface="Century Gothic" panose="020B0502020202020204" pitchFamily="34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775855"/>
            <a:ext cx="6137564" cy="5264727"/>
          </a:xfrm>
        </p:spPr>
      </p:pic>
    </p:spTree>
    <p:extLst>
      <p:ext uri="{BB962C8B-B14F-4D97-AF65-F5344CB8AC3E}">
        <p14:creationId xmlns:p14="http://schemas.microsoft.com/office/powerpoint/2010/main" val="353559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261" y="1011382"/>
            <a:ext cx="4046152" cy="5250871"/>
          </a:xfrm>
        </p:spPr>
        <p:txBody>
          <a:bodyPr>
            <a:normAutofit fontScale="90000"/>
          </a:bodyPr>
          <a:lstStyle/>
          <a:p>
            <a:pPr algn="l"/>
            <a: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ЗАВРШНИ </a:t>
            </a:r>
            <a: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ДЕО </a:t>
            </a:r>
            <a: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ЧАСА</a:t>
            </a:r>
            <a:r>
              <a:rPr lang="sr-Latn-M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Latn-M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Филм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sr-Cyrl-RS" dirty="0" smtClean="0">
                <a:latin typeface="Century Gothic" panose="020B0502020202020204" pitchFamily="34" charset="0"/>
              </a:rPr>
              <a:t>„Бела Грива“</a:t>
            </a:r>
            <a:br>
              <a:rPr lang="sr-Cyrl-RS" dirty="0" smtClean="0">
                <a:latin typeface="Century Gothic" panose="020B0502020202020204" pitchFamily="34" charset="0"/>
              </a:rPr>
            </a:b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Пузле </a:t>
            </a:r>
            <a:r>
              <a:rPr lang="sr-Cyrl-RS" dirty="0" smtClean="0">
                <a:latin typeface="Century Gothic" panose="020B0502020202020204" pitchFamily="34" charset="0"/>
              </a:rPr>
              <a:t>–  Фолко и Бела Грива</a:t>
            </a:r>
            <a:br>
              <a:rPr lang="sr-Cyrl-RS" dirty="0" smtClean="0">
                <a:latin typeface="Century Gothic" panose="020B0502020202020204" pitchFamily="34" charset="0"/>
              </a:rPr>
            </a:b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Роман </a:t>
            </a:r>
            <a:r>
              <a:rPr lang="sr-Cyrl-RS" dirty="0" smtClean="0">
                <a:latin typeface="Century Gothic" panose="020B0502020202020204" pitchFamily="34" charset="0"/>
              </a:rPr>
              <a:t>– ПДФ формат</a:t>
            </a:r>
            <a:br>
              <a:rPr lang="sr-Cyrl-RS" dirty="0" smtClean="0">
                <a:latin typeface="Century Gothic" panose="020B0502020202020204" pitchFamily="34" charset="0"/>
              </a:rPr>
            </a:br>
            <a:r>
              <a:rPr lang="sr-Cyrl-RS" dirty="0" smtClean="0">
                <a:latin typeface="Century Gothic" panose="020B0502020202020204" pitchFamily="34" charset="0"/>
              </a:rPr>
              <a:t>-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Цртање коња</a:t>
            </a:r>
            <a:r>
              <a:rPr lang="sr-Cyrl-RS" dirty="0" smtClean="0">
                <a:latin typeface="Century Gothic" panose="020B0502020202020204" pitchFamily="34" charset="0"/>
              </a:rPr>
              <a:t> – </a:t>
            </a:r>
            <a:r>
              <a:rPr lang="sr-Cyrl-RS" dirty="0" smtClean="0">
                <a:latin typeface="Century Gothic" panose="020B0502020202020204" pitchFamily="34" charset="0"/>
              </a:rPr>
              <a:t>лако цртање коња</a:t>
            </a:r>
            <a:r>
              <a:rPr lang="sr-Latn-ME" dirty="0" smtClean="0">
                <a:latin typeface="Century Gothic" panose="020B0502020202020204" pitchFamily="34" charset="0"/>
              </a:rPr>
              <a:t> </a:t>
            </a:r>
            <a:r>
              <a:rPr lang="sr-Cyrl-RS" dirty="0" smtClean="0">
                <a:latin typeface="Century Gothic" panose="020B0502020202020204" pitchFamily="34" charset="0"/>
              </a:rPr>
              <a:t/>
            </a:r>
            <a:br>
              <a:rPr lang="sr-Cyrl-RS" dirty="0" smtClean="0">
                <a:latin typeface="Century Gothic" panose="020B0502020202020204" pitchFamily="34" charset="0"/>
              </a:rPr>
            </a:br>
            <a:r>
              <a:rPr lang="sr-Cyrl-RS" dirty="0">
                <a:latin typeface="Century Gothic" panose="020B0502020202020204" pitchFamily="34" charset="0"/>
              </a:rPr>
              <a:t/>
            </a:r>
            <a:br>
              <a:rPr lang="sr-Cyrl-RS" dirty="0">
                <a:latin typeface="Century Gothic" panose="020B0502020202020204" pitchFamily="34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775855"/>
            <a:ext cx="6282314" cy="5250871"/>
          </a:xfrm>
        </p:spPr>
      </p:pic>
    </p:spTree>
    <p:extLst>
      <p:ext uri="{BB962C8B-B14F-4D97-AF65-F5344CB8AC3E}">
        <p14:creationId xmlns:p14="http://schemas.microsoft.com/office/powerpoint/2010/main" val="17835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8037" y="609600"/>
            <a:ext cx="10986654" cy="5624945"/>
          </a:xfrm>
        </p:spPr>
        <p:txBody>
          <a:bodyPr/>
          <a:lstStyle/>
          <a:p>
            <a: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Неки </a:t>
            </a:r>
            <a: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коментара мојих ученика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20473" y="1421390"/>
            <a:ext cx="2937164" cy="2316740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 иначе не знам да коментаришем, па то и не радим. Али ми се чини да је она презентација веома добра, а знате мене, највише ми се свиђа како нацртати коња.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10073" y="2798618"/>
            <a:ext cx="2952752" cy="1233055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презентацији највише су ми се  свидели милионер, пузле и филм.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22230" y="4159827"/>
            <a:ext cx="2533650" cy="1653020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Највише ми се свидео коњ и како се спријатељио са дечаком.</a:t>
            </a:r>
            <a:endParaRPr lang="en-US" sz="1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01018" y="1421390"/>
            <a:ext cx="1743075" cy="995362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Учитељице, мени се све свидело.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01018" y="4405312"/>
            <a:ext cx="2190750" cy="1081088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Највише су ми се свиделе игрице. Баш су супер.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16956" y="1491096"/>
            <a:ext cx="2943225" cy="925656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Још би ми се више свидело да смо у правој учионици</a:t>
            </a:r>
            <a:r>
              <a:rPr lang="sr-Cyrl-RS" sz="11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675418" y="2717223"/>
            <a:ext cx="3241964" cy="829541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 је било супер, али ми је жао Беле Гриве.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675418" y="3910878"/>
            <a:ext cx="3241964" cy="829541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Иако смо учили, ми смо се и играли.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836906" y="4983306"/>
            <a:ext cx="3241964" cy="829541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Хвала Вам учитељице што сад знам да цртам коња.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1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8037" y="609600"/>
            <a:ext cx="10986654" cy="5624945"/>
          </a:xfrm>
        </p:spPr>
        <p:txBody>
          <a:bodyPr/>
          <a:lstStyle/>
          <a:p>
            <a:r>
              <a:rPr lang="sr-Cyrl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Неки </a:t>
            </a:r>
            <a:r>
              <a:rPr lang="sr-Cyrl-R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коментара колега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20473" y="1421390"/>
            <a:ext cx="2937164" cy="2316740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50505"/>
                </a:solidFill>
                <a:latin typeface="inherit"/>
                <a:cs typeface="Segoe UI Historic" panose="020B0502040204020203" pitchFamily="34" charset="0"/>
              </a:rPr>
              <a:t> 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К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o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д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моје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Добрилице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нема грешке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,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т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o </a:t>
            </a:r>
            <a:r>
              <a:rPr lang="en-US" altLang="en-US" sz="1600" dirty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je 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ja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сн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o  </a:t>
            </a:r>
            <a:r>
              <a:rPr lang="en-US" altLang="en-US" sz="1600" dirty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    . 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O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н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a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м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o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ж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e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д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a o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м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a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н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e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с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a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м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o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у избору „амбалаже“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! </a:t>
            </a:r>
            <a:r>
              <a:rPr lang="sr-Cyrl-R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Зна она о чему причам</a:t>
            </a:r>
            <a:r>
              <a:rPr lang="en-US" altLang="en-US" sz="1600" dirty="0" smtClean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 ...</a:t>
            </a:r>
            <a:r>
              <a:rPr lang="en-US" altLang="en-US" sz="1600" dirty="0">
                <a:solidFill>
                  <a:srgbClr val="05050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Segoe UI Historic" panose="020B0502040204020203" pitchFamily="34" charset="0"/>
              </a:rPr>
              <a:t>   </a:t>
            </a:r>
            <a:r>
              <a:rPr lang="en-US" altLang="en-US" sz="1600" dirty="0">
                <a:solidFill>
                  <a:srgbClr val="050505"/>
                </a:solidFill>
                <a:latin typeface="inherit"/>
                <a:cs typeface="Segoe UI Historic" panose="020B0502040204020203" pitchFamily="34" charset="0"/>
              </a:rPr>
              <a:t>    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41030" y="3380508"/>
            <a:ext cx="2952752" cy="1233055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Диван роман и одличан приказ. Браво!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22230" y="4159827"/>
            <a:ext cx="2533650" cy="1653020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 тако настави и обавезно шаљи на неки конкурс, па да гласамо за тебе.</a:t>
            </a:r>
            <a:endParaRPr lang="en-US" sz="1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19418" y="1421824"/>
            <a:ext cx="2087709" cy="1488497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 </a:t>
            </a:r>
            <a:r>
              <a:rPr lang="ru-RU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Р</a:t>
            </a:r>
            <a:r>
              <a:rPr lang="ru-RU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ад </a:t>
            </a:r>
            <a:r>
              <a:rPr lang="ru-RU" sz="16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колегинице</a:t>
            </a:r>
            <a:r>
              <a:rPr lang="ru-RU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Добриле</a:t>
            </a:r>
            <a:r>
              <a:rPr lang="ru-RU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заиста</a:t>
            </a:r>
            <a:r>
              <a:rPr lang="ru-RU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заслужује</a:t>
            </a:r>
            <a:r>
              <a:rPr lang="ru-RU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сваку</a:t>
            </a:r>
            <a:r>
              <a:rPr lang="ru-RU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похвалу!</a:t>
            </a:r>
            <a:endParaRPr lang="en-US" sz="1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91074" y="4932217"/>
            <a:ext cx="2190750" cy="880630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 сам уживала.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16956" y="1491096"/>
            <a:ext cx="2943225" cy="925656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Свака част на раду и труду!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675418" y="2717223"/>
            <a:ext cx="3241964" cy="829541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Веома, веома </a:t>
            </a:r>
            <a:r>
              <a:rPr lang="sr-Cyrl-R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лепо</a:t>
            </a:r>
            <a:r>
              <a:rPr lang="sr-Cyrl-RS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675418" y="3910878"/>
            <a:ext cx="3241964" cy="829541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Хоћу да уживам у оваквим радовима.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836906" y="4983306"/>
            <a:ext cx="3241964" cy="829541"/>
          </a:xfrm>
          <a:prstGeom prst="wedgeRoundRectCallout">
            <a:avLst>
              <a:gd name="adj1" fmla="val -20394"/>
              <a:gd name="adj2" fmla="val 4720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Веома лепо и креативно.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69249"/>
            <a:ext cx="65" cy="138499"/>
          </a:xfrm>
          <a:prstGeom prst="rect">
            <a:avLst/>
          </a:prstGeom>
          <a:solidFill>
            <a:srgbClr val="F0F2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inherit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31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688</TotalTime>
  <Words>222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inherit</vt:lpstr>
      <vt:lpstr>Segoe UI Historic</vt:lpstr>
      <vt:lpstr>Times New Roman</vt:lpstr>
      <vt:lpstr>Organic</vt:lpstr>
      <vt:lpstr>PowerPoint Presentation</vt:lpstr>
      <vt:lpstr>Предмет: српски језик Разред: четврти Наставна јединица: „Кад се снови остваре“               (одломак из романа “Бела Грива“) - Рене Гијо Tип часа: интерпретација (обрада) текста и                       утврђивање (два часа) Облици рада: фронтални, индивидуални Методе рада:  дијалошка, монолошка, учење путем                              открића, дивергентна, рад на тексту Врста наставе: мултимедијална настава на даљину Наставна средства: genially, learningapps,                                    jigsawplanet, youtube </vt:lpstr>
      <vt:lpstr>Циљ часа: мотивисати ученике да прочитају роман „Бела Грива“ Задаци часа: развијање читалачке културе, разумевање књижевног текста, уочавање особине ликова, схватање поруке текста, развијање јасног и сажетог изражавања, изграђивање сопственог мишљења, развијање способности самосталног учења и креативности,  планирање активности,  изграђивање правилног односа према животињама, неговање емпатије према другима</vt:lpstr>
      <vt:lpstr>      - Двочас почиње одласком ученика у Google-учионицу, где се налази поставка задатка.  - Презентација је на сајту https://view.genial.ly/5ea55349d407580db912a5c1/horizontal-infographic-review-bela-griva  - Иако је предложен редослед отварања иконица, ученици могу да раде шта им се прво свиди.</vt:lpstr>
      <vt:lpstr>УВОДНИ ДЕО ЧАСА  - Упаривање – Повежи необичне пријатеље- људе и животиње - Садржај –  препричан роман „Бела Грива“ - О писцу - биографија  </vt:lpstr>
      <vt:lpstr>    ГЛАВНИ ДЕО ЧАСА  - Одломак – аудио снимак “Кад се снови остваре“  - Непознате речи –   - Анализа – питања везана за одломак - Запис – преписати у свеску - Милионер – питања везана за одломак </vt:lpstr>
      <vt:lpstr>ЗАВРШНИ ДЕО ЧАСА  - Филм – „Бела Грива“ - Пузле –  Фолко и Бела Грива - Роман – ПДФ формат - Цртање коња – лако цртање коња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Dobrila Ćorović</dc:creator>
  <cp:lastModifiedBy>Dobrila Ćorović</cp:lastModifiedBy>
  <cp:revision>28</cp:revision>
  <dcterms:created xsi:type="dcterms:W3CDTF">2020-05-20T13:14:20Z</dcterms:created>
  <dcterms:modified xsi:type="dcterms:W3CDTF">2020-05-22T20:55:06Z</dcterms:modified>
</cp:coreProperties>
</file>